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25"/>
  </p:notesMasterIdLst>
  <p:sldIdLst>
    <p:sldId id="257" r:id="rId2"/>
    <p:sldId id="289" r:id="rId3"/>
    <p:sldId id="301" r:id="rId4"/>
    <p:sldId id="290" r:id="rId5"/>
    <p:sldId id="271" r:id="rId6"/>
    <p:sldId id="298" r:id="rId7"/>
    <p:sldId id="273" r:id="rId8"/>
    <p:sldId id="299" r:id="rId9"/>
    <p:sldId id="274" r:id="rId10"/>
    <p:sldId id="275" r:id="rId11"/>
    <p:sldId id="302" r:id="rId12"/>
    <p:sldId id="303" r:id="rId13"/>
    <p:sldId id="304" r:id="rId14"/>
    <p:sldId id="310" r:id="rId15"/>
    <p:sldId id="320" r:id="rId16"/>
    <p:sldId id="309" r:id="rId17"/>
    <p:sldId id="318" r:id="rId18"/>
    <p:sldId id="319" r:id="rId19"/>
    <p:sldId id="311" r:id="rId20"/>
    <p:sldId id="312" r:id="rId21"/>
    <p:sldId id="306" r:id="rId22"/>
    <p:sldId id="307" r:id="rId23"/>
    <p:sldId id="32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0" d="100"/>
          <a:sy n="12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F863E-3D2B-5146-B33B-F2843247C0D2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725B0-1831-1644-BB00-BB053AE5A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47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00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DC45-B37F-6CFB-4255-62150164E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C5AF892-BFF7-4F92-6F1F-4AA9DD56E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9F7C85-B485-1D41-077B-7DD3496C1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анализ (</a:t>
            </a:r>
            <a:r>
              <a:rPr lang="en" dirty="0"/>
              <a:t>EDA) </a:t>
            </a:r>
            <a:r>
              <a:rPr lang="ru-RU" dirty="0"/>
              <a:t>на данных терабайтного и </a:t>
            </a:r>
            <a:r>
              <a:rPr lang="ru-RU" dirty="0" err="1"/>
              <a:t>петабайтного</a:t>
            </a:r>
            <a:r>
              <a:rPr lang="ru-RU" dirty="0"/>
              <a:t> объёма без необходимости уменьшать выборки.</a:t>
            </a:r>
            <a:endParaRPr lang="en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078CCD-52C1-B314-785C-E39581683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38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CD78-D013-05D6-ED24-7E1FA463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94EC20A-93BF-2317-F781-9CBEDF287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3708D6C-677C-3E8F-CC2F-A565964AC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Портативность и </a:t>
            </a:r>
            <a:r>
              <a:rPr lang="ru-RU" dirty="0" err="1"/>
              <a:t>консистентность</a:t>
            </a:r>
            <a:endParaRPr lang="ru-RU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A126F-F734-2ABD-4F44-6654A98B0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03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40CC-5FFD-62C7-C5E8-0A67554E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D5ADA69-A7D5-3FEE-4D6D-AAE68AFE7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45D6835-93DB-77F1-D030-F87EE0398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55B789-17FF-6B25-89BB-CEE986F91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46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" dirty="0"/>
              <a:t>Apache Spark™?</a:t>
            </a:r>
            <a:br>
              <a:rPr lang="en" dirty="0"/>
            </a:br>
            <a:r>
              <a:rPr lang="en" dirty="0"/>
              <a:t>Apache Spark™ — </a:t>
            </a:r>
            <a:r>
              <a:rPr lang="ru-RU" dirty="0"/>
              <a:t>это многоязычный движок для выполнения задач по обработке данных, </a:t>
            </a:r>
            <a:r>
              <a:rPr lang="en" dirty="0"/>
              <a:t>data science </a:t>
            </a:r>
            <a:r>
              <a:rPr lang="ru-RU" dirty="0"/>
              <a:t>и машинному обучению на одиночных узлах или в кластерах.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984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err="1"/>
              <a:t>kubernetes</a:t>
            </a:r>
            <a:r>
              <a:rPr lang="en" dirty="0"/>
              <a:t>-sigs/scheduler-plugins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88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err="1">
                <a:solidFill>
                  <a:srgbClr val="6AAB73"/>
                </a:solidFill>
                <a:effectLst/>
              </a:rPr>
              <a:t>yunikorn</a:t>
            </a:r>
            <a:endParaRPr lang="en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9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6961-AB76-7449-A4E9-D2CDA259CC77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9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C982-1E13-AA48-AFC2-013C8D024B2D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08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AC06C-7FE6-6146-861E-EBF68693325C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8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E78E1-142C-B54F-912C-D4B5878CE408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8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19E6-3FDA-FB4B-ADEA-0764149CB0B2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CEB8-4FDC-E245-BB79-58CAF9A86218}" type="datetime1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06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4433-0840-CB4D-8591-D609EBA1C05F}" type="datetime1">
              <a:rPr lang="ru-RU" smtClean="0"/>
              <a:t>25.04.2025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490B-8D62-8A4D-A6BE-D6261865772E}" type="datetime1">
              <a:rPr lang="ru-RU" smtClean="0"/>
              <a:t>25.04.2025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62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9F2B-7FD3-B04F-97E9-3FD3A386F5C2}" type="datetime1">
              <a:rPr lang="ru-RU" smtClean="0"/>
              <a:t>25.04.2025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06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B863-E909-2343-969C-B0FB24B9AA2A}" type="datetime1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4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0D77-6021-1F4B-B880-BB91F88B2433}" type="datetime1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3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2FFBE-9DE1-5D40-B361-A81344D6DC80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530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025757-4B21-67E0-9807-9E5DB034BC18}"/>
              </a:ext>
            </a:extLst>
          </p:cNvPr>
          <p:cNvSpPr txBox="1"/>
          <p:nvPr/>
        </p:nvSpPr>
        <p:spPr>
          <a:xfrm>
            <a:off x="618892" y="1935550"/>
            <a:ext cx="97182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СОВРЕМЕННЫЙ, МАСШТАБИРУЕМЫЙ, ФУНКЦИОНАЛЬНЫЙ И ЭФФЕКТИВНЫЙ </a:t>
            </a:r>
            <a:r>
              <a:rPr lang="en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</a:t>
            </a:r>
            <a:r>
              <a:rPr lang="ru-RU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</a:t>
            </a:r>
            <a:r>
              <a:rPr lang="en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2AA1-C3FE-78A1-CD59-1EF47E8FB9C3}"/>
              </a:ext>
            </a:extLst>
          </p:cNvPr>
          <p:cNvSpPr txBox="1"/>
          <p:nvPr/>
        </p:nvSpPr>
        <p:spPr>
          <a:xfrm>
            <a:off x="618892" y="3833414"/>
            <a:ext cx="273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Ковалев А</a:t>
            </a:r>
            <a:r>
              <a:rPr lang="en-US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" b="0" dirty="0">
              <a:solidFill>
                <a:schemeClr val="tx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0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32D2-4564-EF8C-E99C-E94656D3A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A63016-1A47-A9E0-40D1-66B91D4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170CA-3E2C-A548-86BF-D1C8778C262E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974C3-EF94-7AC3-9815-5371C6BA6CEC}"/>
              </a:ext>
            </a:extLst>
          </p:cNvPr>
          <p:cNvSpPr txBox="1"/>
          <p:nvPr/>
        </p:nvSpPr>
        <p:spPr>
          <a:xfrm>
            <a:off x="384714" y="2094089"/>
            <a:ext cx="398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Пакетные планировщики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474D-DFBA-6F03-3485-13E1617DA29C}"/>
              </a:ext>
            </a:extLst>
          </p:cNvPr>
          <p:cNvSpPr txBox="1"/>
          <p:nvPr/>
        </p:nvSpPr>
        <p:spPr>
          <a:xfrm>
            <a:off x="384714" y="2761860"/>
            <a:ext cx="864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Gang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DA0DF-00DD-555E-3C5C-D8B8782A9D63}"/>
              </a:ext>
            </a:extLst>
          </p:cNvPr>
          <p:cNvSpPr txBox="1"/>
          <p:nvPr/>
        </p:nvSpPr>
        <p:spPr>
          <a:xfrm>
            <a:off x="384714" y="3429631"/>
            <a:ext cx="12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Capacity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A9D07-BFB8-3887-5B0C-D5591F0C9D13}"/>
              </a:ext>
            </a:extLst>
          </p:cNvPr>
          <p:cNvSpPr txBox="1"/>
          <p:nvPr/>
        </p:nvSpPr>
        <p:spPr>
          <a:xfrm>
            <a:off x="1605294" y="3428096"/>
            <a:ext cx="134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Tenacity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9F9FE-DDD6-36A0-3BF5-5AD30FBD37CE}"/>
              </a:ext>
            </a:extLst>
          </p:cNvPr>
          <p:cNvSpPr txBox="1"/>
          <p:nvPr/>
        </p:nvSpPr>
        <p:spPr>
          <a:xfrm>
            <a:off x="5428782" y="2088171"/>
            <a:ext cx="155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Volcano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6A7A-5F44-1DE4-9724-1B6E34C026FD}"/>
              </a:ext>
            </a:extLst>
          </p:cNvPr>
          <p:cNvSpPr txBox="1"/>
          <p:nvPr/>
        </p:nvSpPr>
        <p:spPr>
          <a:xfrm>
            <a:off x="5428781" y="2841627"/>
            <a:ext cx="34810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Apache /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YuniKorn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C2E32-02F7-4623-062D-BA2806852034}"/>
              </a:ext>
            </a:extLst>
          </p:cNvPr>
          <p:cNvSpPr txBox="1"/>
          <p:nvPr/>
        </p:nvSpPr>
        <p:spPr>
          <a:xfrm>
            <a:off x="5428781" y="3595083"/>
            <a:ext cx="3919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-sigs / </a:t>
            </a:r>
            <a:r>
              <a:rPr lang="en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Kueue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7FBB9-FD94-681C-D69E-8061B7BA8A4E}"/>
              </a:ext>
            </a:extLst>
          </p:cNvPr>
          <p:cNvSpPr txBox="1"/>
          <p:nvPr/>
        </p:nvSpPr>
        <p:spPr>
          <a:xfrm>
            <a:off x="5428781" y="4348539"/>
            <a:ext cx="5421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-sigs / scheduler-plugins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B3E03-E11A-B677-C79A-F8F5AD91AB13}"/>
              </a:ext>
            </a:extLst>
          </p:cNvPr>
          <p:cNvSpPr txBox="1"/>
          <p:nvPr/>
        </p:nvSpPr>
        <p:spPr>
          <a:xfrm>
            <a:off x="1421778" y="2762491"/>
            <a:ext cx="12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Binpack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E0D57-87D1-A1B7-3D43-D0A7D4752DEF}"/>
              </a:ext>
            </a:extLst>
          </p:cNvPr>
          <p:cNvSpPr txBox="1"/>
          <p:nvPr/>
        </p:nvSpPr>
        <p:spPr>
          <a:xfrm>
            <a:off x="2752966" y="3429904"/>
            <a:ext cx="134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Fairness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4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8D5FC-1C5E-0536-FA0D-9BC9FF8CA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C4D5C51-767F-5CAD-3012-6AB9D7AF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CC6BA-EB3B-C23C-861E-7850C8CAB11E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DEC65C-8F32-940F-F1FC-1D999B00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6" y="1824138"/>
            <a:ext cx="10856348" cy="28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DA10B-8146-DF39-967E-548A9C66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BD5050-B34C-9F1D-B95D-F030D207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EB2B0-C089-AD52-337A-15F99BC45C04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54EFF-DE38-61B4-CB0D-962C9E59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716" y="1039811"/>
            <a:ext cx="6489700" cy="501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24C08-D1AE-306C-AE0B-F92117EF0118}"/>
              </a:ext>
            </a:extLst>
          </p:cNvPr>
          <p:cNvSpPr txBox="1"/>
          <p:nvPr/>
        </p:nvSpPr>
        <p:spPr>
          <a:xfrm>
            <a:off x="551982" y="2198054"/>
            <a:ext cx="196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x Tolerations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AB716-1895-A3D1-1F7B-889D47780A0E}"/>
              </a:ext>
            </a:extLst>
          </p:cNvPr>
          <p:cNvSpPr txBox="1"/>
          <p:nvPr/>
        </p:nvSpPr>
        <p:spPr>
          <a:xfrm>
            <a:off x="551982" y="2954403"/>
            <a:ext cx="257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x Node-affinity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3D485-BFE0-63D4-C907-F05FFFE47F67}"/>
              </a:ext>
            </a:extLst>
          </p:cNvPr>
          <p:cNvSpPr txBox="1"/>
          <p:nvPr/>
        </p:nvSpPr>
        <p:spPr>
          <a:xfrm>
            <a:off x="551981" y="3710752"/>
            <a:ext cx="257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Priority classes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9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225E-1320-EA81-62A0-C6E37F96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A3F5F88-7DF4-5BAB-29EE-4D98B694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C72F8-6982-FA7D-74E3-944AA17C40E5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410978-494F-2D78-30EA-9F1BE08C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50" y="1135972"/>
            <a:ext cx="9216300" cy="3595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60B17-46CC-4EDA-35B9-F3CA44B0F88E}"/>
              </a:ext>
            </a:extLst>
          </p:cNvPr>
          <p:cNvSpPr txBox="1"/>
          <p:nvPr/>
        </p:nvSpPr>
        <p:spPr>
          <a:xfrm>
            <a:off x="1487850" y="4994856"/>
            <a:ext cx="3831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Default-scheduler – 68%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BC6C4-230F-1566-E8FA-76E1FD163255}"/>
              </a:ext>
            </a:extLst>
          </p:cNvPr>
          <p:cNvSpPr txBox="1"/>
          <p:nvPr/>
        </p:nvSpPr>
        <p:spPr>
          <a:xfrm>
            <a:off x="1487849" y="5521973"/>
            <a:ext cx="4756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Default-scheduler (plugins) – 87%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CFF91-DC61-BC1F-1279-F293E4333BEA}"/>
              </a:ext>
            </a:extLst>
          </p:cNvPr>
          <p:cNvSpPr txBox="1"/>
          <p:nvPr/>
        </p:nvSpPr>
        <p:spPr>
          <a:xfrm>
            <a:off x="6571786" y="4994856"/>
            <a:ext cx="229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Volcano – 94%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2F26C-3333-41E2-1DE3-307A37EBA2DC}"/>
              </a:ext>
            </a:extLst>
          </p:cNvPr>
          <p:cNvSpPr txBox="1"/>
          <p:nvPr/>
        </p:nvSpPr>
        <p:spPr>
          <a:xfrm>
            <a:off x="6571786" y="5521973"/>
            <a:ext cx="229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YuniKorn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96%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1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44566-3715-EE51-5EF2-93FC0E8B7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EFC1BE-34EA-3C48-A528-673D918C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EE26E-0035-6BA8-096A-2B28841B02F7}"/>
              </a:ext>
            </a:extLst>
          </p:cNvPr>
          <p:cNvSpPr txBox="1"/>
          <p:nvPr/>
        </p:nvSpPr>
        <p:spPr>
          <a:xfrm>
            <a:off x="384715" y="278108"/>
            <a:ext cx="8703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 Resource Allocation + </a:t>
            </a:r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Переподписка + Авто-масштабирование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2FE900-D092-6710-2190-2E2B3E0D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6" y="1227366"/>
            <a:ext cx="7772400" cy="46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A97ED-C542-E4BC-2638-002BAA93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EE32EB-C083-0468-8C83-A3081932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41AD6-E6F4-B5B7-CCD9-34529D212533}"/>
              </a:ext>
            </a:extLst>
          </p:cNvPr>
          <p:cNvSpPr txBox="1"/>
          <p:nvPr/>
        </p:nvSpPr>
        <p:spPr>
          <a:xfrm>
            <a:off x="384715" y="278108"/>
            <a:ext cx="861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UI, Spark History Server, </a:t>
            </a:r>
            <a:r>
              <a:rPr lang="en" sz="2400" b="1" dirty="0" err="1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VictoriaMetrics</a:t>
            </a:r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Apache Hive, Run-Centric Registry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A2136E-AEAA-AE2E-F8A5-4E44BBDF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77" y="1414003"/>
            <a:ext cx="6194078" cy="46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11AAF-4159-D38B-5125-3E9D4AD7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0E290F-DDC7-10FA-8C5C-11BDCD41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72E8-1C7F-5A67-C150-6F70793A159E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 Disks, PVC, Remote Shuffle Service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C0D37-4916-911A-2F2D-6701E2BF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7F57-5B52-286D-4324-9C2BAFD9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D382CAC-B719-B178-ECC6-2C0037C0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6C349-DC44-411D-30E3-C552819416BD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Авто-масштабирование + Прерываемые узлы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0AC94-EF48-431D-DE23-0CEC4672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9585C-296F-C118-BA19-CC4B0AF8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2AD4A3-C5B5-4CB7-22F8-D491C705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A7537-12E7-67AE-E467-F893122F9783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Connect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4B1C1-8833-7677-5C61-63E4A734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5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9133-83B6-148C-5428-17577F09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4FF20D-393F-FB49-3696-F942C197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5EFDD-0DF9-6C38-840D-7A662C2D423B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Gluten + Velox, Blaze, </a:t>
            </a:r>
            <a:r>
              <a:rPr lang="en" sz="2400" b="1" dirty="0" err="1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DataFusion</a:t>
            </a:r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Comet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04CB0C-4A00-7C1B-00C7-7A63F6DF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33" y="2461049"/>
            <a:ext cx="5893046" cy="21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E2B8F-2214-870B-AB97-DC665A3C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42A510-503C-E96F-B9CD-4CF71B24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9FE1C-7399-FDE1-3FDD-CDC1C802169D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- </a:t>
            </a: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058E2-BD19-4963-2845-EE47198CDE9F}"/>
              </a:ext>
            </a:extLst>
          </p:cNvPr>
          <p:cNvSpPr txBox="1"/>
          <p:nvPr/>
        </p:nvSpPr>
        <p:spPr>
          <a:xfrm>
            <a:off x="3115835" y="1277618"/>
            <a:ext cx="7471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Apache Spark 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 многоязычный движок для выполнения задач по обработке данных, 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science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машинному обучению на одиночных узлах или в кластерах.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A2672-ACE5-9BA0-B0A1-16D5F8E22276}"/>
              </a:ext>
            </a:extLst>
          </p:cNvPr>
          <p:cNvSpPr txBox="1"/>
          <p:nvPr/>
        </p:nvSpPr>
        <p:spPr>
          <a:xfrm>
            <a:off x="384714" y="2742087"/>
            <a:ext cx="422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Ключевые возможности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69297-62EC-3D06-0BF0-DB618CFD16EB}"/>
              </a:ext>
            </a:extLst>
          </p:cNvPr>
          <p:cNvSpPr txBox="1"/>
          <p:nvPr/>
        </p:nvSpPr>
        <p:spPr>
          <a:xfrm>
            <a:off x="384714" y="4016665"/>
            <a:ext cx="6205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Пакетную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потоковую обработку данных в одном конвейере на предпочитаемом языке: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Python, SQL, Scala, Java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6074D-DE03-89D8-D5D7-29FD3627BD81}"/>
              </a:ext>
            </a:extLst>
          </p:cNvPr>
          <p:cNvSpPr txBox="1"/>
          <p:nvPr/>
        </p:nvSpPr>
        <p:spPr>
          <a:xfrm>
            <a:off x="384714" y="3612768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Пакетная и потоковая обработка данных</a:t>
            </a:r>
            <a:endParaRPr lang="en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A597-710F-5BC2-F83E-17CEDC4015FE}"/>
              </a:ext>
            </a:extLst>
          </p:cNvPr>
          <p:cNvSpPr txBox="1"/>
          <p:nvPr/>
        </p:nvSpPr>
        <p:spPr>
          <a:xfrm>
            <a:off x="6851493" y="4016665"/>
            <a:ext cx="38750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Быстрые распределённые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ANSI-SQL-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запросы для 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дашбордов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ad-hoc-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отчетности — чаще всего быстрее, чем в традиционных хранилищах данных.</a:t>
            </a:r>
            <a:endParaRPr lang="e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9BFEC-2E68-2381-0DA5-4F6FB32B0F6E}"/>
              </a:ext>
            </a:extLst>
          </p:cNvPr>
          <p:cNvSpPr txBox="1"/>
          <p:nvPr/>
        </p:nvSpPr>
        <p:spPr>
          <a:xfrm>
            <a:off x="6851493" y="3612768"/>
            <a:ext cx="351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SQL-</a:t>
            </a:r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аналитика</a:t>
            </a:r>
            <a:endParaRPr lang="en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2C1A1-F546-B5AE-0DC8-775EA70FE710}"/>
              </a:ext>
            </a:extLst>
          </p:cNvPr>
          <p:cNvSpPr txBox="1"/>
          <p:nvPr/>
        </p:nvSpPr>
        <p:spPr>
          <a:xfrm>
            <a:off x="384714" y="5022140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Пакетная и потоковая обработка данных</a:t>
            </a:r>
            <a:endParaRPr lang="en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4F1A3-5CD6-3C0F-C3D8-56429DBD5451}"/>
              </a:ext>
            </a:extLst>
          </p:cNvPr>
          <p:cNvSpPr txBox="1"/>
          <p:nvPr/>
        </p:nvSpPr>
        <p:spPr>
          <a:xfrm>
            <a:off x="384714" y="5413100"/>
            <a:ext cx="5179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данных терабайтного и 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петабайтного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объёма без необходимости уменьшать выборки.</a:t>
            </a:r>
            <a:endParaRPr lang="e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9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5BA5F-A8AF-C738-244F-FB99830F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1D787E-4FC8-2AA9-C22B-87E5CC22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4956F-5BEF-DB7E-35FA-25D3F6223F5C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GPU. NVIDIA/spark-rapids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859709-3DB4-89F3-1B84-C3FB4C5D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9ED76-2261-7844-F1FB-608189D0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B40E75-9E6B-F82F-01C6-FC1A595F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4F9BB-2D6E-0A27-8F18-84029623DBC4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IaC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A4579-EB3C-5D8C-D8C6-532537B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87" y="2115442"/>
            <a:ext cx="6309733" cy="2176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8C534-24F2-4C5C-2833-33633C5CB976}"/>
              </a:ext>
            </a:extLst>
          </p:cNvPr>
          <p:cNvSpPr txBox="1"/>
          <p:nvPr/>
        </p:nvSpPr>
        <p:spPr>
          <a:xfrm>
            <a:off x="714372" y="2028852"/>
            <a:ext cx="310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0FE99-5AC0-3B81-40EC-49DEDD6E14C9}"/>
              </a:ext>
            </a:extLst>
          </p:cNvPr>
          <p:cNvSpPr txBox="1"/>
          <p:nvPr/>
        </p:nvSpPr>
        <p:spPr>
          <a:xfrm>
            <a:off x="714372" y="2616343"/>
            <a:ext cx="194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Yandex Cloud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AFEDA-35AE-EFA8-3002-FA87F6EDE3BD}"/>
              </a:ext>
            </a:extLst>
          </p:cNvPr>
          <p:cNvSpPr txBox="1"/>
          <p:nvPr/>
        </p:nvSpPr>
        <p:spPr>
          <a:xfrm>
            <a:off x="714372" y="3203834"/>
            <a:ext cx="194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Selectel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F42BF-B87A-F7E0-1EB3-BD22DC70DDE4}"/>
              </a:ext>
            </a:extLst>
          </p:cNvPr>
          <p:cNvSpPr txBox="1"/>
          <p:nvPr/>
        </p:nvSpPr>
        <p:spPr>
          <a:xfrm>
            <a:off x="714372" y="3791325"/>
            <a:ext cx="194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VK Cloud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59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45087-9BA2-0056-7EDA-A7505E5AB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D3340B-FA7E-7A11-12AF-5DF5690C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328B4-F743-6203-6800-FF738B54CE6F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Экономический эффект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7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AF5C-5573-5382-BC01-54DD8686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98FB53-B8F0-4771-6902-B7E542C1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354EF-3698-3264-7DC7-0DE14AABEB49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Экономический эффект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4C5B7-1BB9-48C7-63DD-084E3D73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31698F5-1551-5EA1-A174-70303FF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23218-436F-3895-7F2F-02A81D5C14B1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 – </a:t>
            </a:r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почему?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B39EB-BB63-A22E-D153-4C982BCFE145}"/>
              </a:ext>
            </a:extLst>
          </p:cNvPr>
          <p:cNvSpPr txBox="1"/>
          <p:nvPr/>
        </p:nvSpPr>
        <p:spPr>
          <a:xfrm>
            <a:off x="384714" y="3600796"/>
            <a:ext cx="5012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Первоклассное управление ресурсами</a:t>
            </a:r>
            <a:endParaRPr lang="ru-RU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810AB-3F1A-93E5-777F-4152B3A8377C}"/>
              </a:ext>
            </a:extLst>
          </p:cNvPr>
          <p:cNvSpPr txBox="1"/>
          <p:nvPr/>
        </p:nvSpPr>
        <p:spPr>
          <a:xfrm>
            <a:off x="384714" y="2821388"/>
            <a:ext cx="2180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Гетерогенность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5DAC2-BD50-6B2D-49D8-A8FC3D1B3A5A}"/>
              </a:ext>
            </a:extLst>
          </p:cNvPr>
          <p:cNvSpPr txBox="1"/>
          <p:nvPr/>
        </p:nvSpPr>
        <p:spPr>
          <a:xfrm>
            <a:off x="2804528" y="1272749"/>
            <a:ext cx="6306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— </a:t>
            </a:r>
            <a:r>
              <a:rPr lang="ru-RU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 открытая платформа </a:t>
            </a:r>
            <a:r>
              <a:rPr lang="ru-RU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оркестрации</a:t>
            </a:r>
            <a:r>
              <a:rPr lang="ru-RU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контейнеризованных</a:t>
            </a:r>
            <a:r>
              <a:rPr lang="ru-RU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приложений, обеспечивающая автоматическое развертывание, масштабирование и управление в кластере.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A8356-D6F1-D5AF-0B9F-B3CDCF764A6A}"/>
              </a:ext>
            </a:extLst>
          </p:cNvPr>
          <p:cNvSpPr txBox="1"/>
          <p:nvPr/>
        </p:nvSpPr>
        <p:spPr>
          <a:xfrm>
            <a:off x="384714" y="4370027"/>
            <a:ext cx="466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Портативность и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консистентность</a:t>
            </a:r>
            <a:endParaRPr lang="ru-RU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8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A3B8-DA52-B232-2878-8B0A55233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4A55D8-A9FE-7844-3EB8-62886FA8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F75F-897A-32D4-5030-7E34149DD427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60C23-C269-A8DB-8D48-5BA467136BFB}"/>
              </a:ext>
            </a:extLst>
          </p:cNvPr>
          <p:cNvSpPr txBox="1"/>
          <p:nvPr/>
        </p:nvSpPr>
        <p:spPr>
          <a:xfrm>
            <a:off x="6871007" y="932313"/>
            <a:ext cx="2150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НЕ 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A644D-C0F1-DBA5-DDD4-9F7F2D002C63}"/>
              </a:ext>
            </a:extLst>
          </p:cNvPr>
          <p:cNvSpPr txBox="1"/>
          <p:nvPr/>
        </p:nvSpPr>
        <p:spPr>
          <a:xfrm>
            <a:off x="384712" y="2673613"/>
            <a:ext cx="4936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Эффективное использование ресурсов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9FE94-943C-15FD-D5DC-6B40F2E40200}"/>
              </a:ext>
            </a:extLst>
          </p:cNvPr>
          <p:cNvSpPr txBox="1"/>
          <p:nvPr/>
        </p:nvSpPr>
        <p:spPr>
          <a:xfrm>
            <a:off x="6871007" y="1710630"/>
            <a:ext cx="3901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Производительность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 Hadoop,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YTsaurus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TiSpark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B32C2-7729-F34A-4AFB-08475C47E8E7}"/>
              </a:ext>
            </a:extLst>
          </p:cNvPr>
          <p:cNvSpPr txBox="1"/>
          <p:nvPr/>
        </p:nvSpPr>
        <p:spPr>
          <a:xfrm>
            <a:off x="384711" y="4307483"/>
            <a:ext cx="243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Переносимость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ACC81-4F5E-267D-3CDB-ECDB94983A33}"/>
              </a:ext>
            </a:extLst>
          </p:cNvPr>
          <p:cNvSpPr txBox="1"/>
          <p:nvPr/>
        </p:nvSpPr>
        <p:spPr>
          <a:xfrm>
            <a:off x="384710" y="1856678"/>
            <a:ext cx="506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Функциональность сравнимая с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57466-DD31-F92F-465F-57674C4F1E9B}"/>
              </a:ext>
            </a:extLst>
          </p:cNvPr>
          <p:cNvSpPr txBox="1"/>
          <p:nvPr/>
        </p:nvSpPr>
        <p:spPr>
          <a:xfrm>
            <a:off x="384711" y="3490548"/>
            <a:ext cx="5235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мультитенантность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57A74-C7F3-AA43-730D-86B8AEE68C17}"/>
              </a:ext>
            </a:extLst>
          </p:cNvPr>
          <p:cNvSpPr txBox="1"/>
          <p:nvPr/>
        </p:nvSpPr>
        <p:spPr>
          <a:xfrm>
            <a:off x="6876576" y="3490548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Разграничение доступов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3EC6A-F4C8-1B76-3D0A-3D5A7854FC44}"/>
              </a:ext>
            </a:extLst>
          </p:cNvPr>
          <p:cNvSpPr txBox="1"/>
          <p:nvPr/>
        </p:nvSpPr>
        <p:spPr>
          <a:xfrm>
            <a:off x="6871007" y="4307483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Безопасность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090D5-E456-137C-1AFB-4188DA306539}"/>
              </a:ext>
            </a:extLst>
          </p:cNvPr>
          <p:cNvSpPr txBox="1"/>
          <p:nvPr/>
        </p:nvSpPr>
        <p:spPr>
          <a:xfrm>
            <a:off x="6871007" y="2673613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Platform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4E1A5-F4E9-1CA0-63C6-8795110F9870}"/>
              </a:ext>
            </a:extLst>
          </p:cNvPr>
          <p:cNvSpPr txBox="1"/>
          <p:nvPr/>
        </p:nvSpPr>
        <p:spPr>
          <a:xfrm>
            <a:off x="6871007" y="5124418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SaaS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7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D198-E09E-69C5-9375-9C06961C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F7A6DB-A549-1D16-B59E-F7F966F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EFCC1-93A6-2AC4-3C14-ABB01917CA7C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89EDFE-1844-19B3-56E7-9516B803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21" y="840132"/>
            <a:ext cx="5507384" cy="4858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9A2729-4C41-5061-8884-E4843902F32F}"/>
              </a:ext>
            </a:extLst>
          </p:cNvPr>
          <p:cNvSpPr txBox="1"/>
          <p:nvPr/>
        </p:nvSpPr>
        <p:spPr>
          <a:xfrm>
            <a:off x="384714" y="3443699"/>
            <a:ext cx="35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Время запуска задач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4BE5A-F5AD-1822-91F9-017DB6DE47AF}"/>
              </a:ext>
            </a:extLst>
          </p:cNvPr>
          <p:cNvSpPr txBox="1"/>
          <p:nvPr/>
        </p:nvSpPr>
        <p:spPr>
          <a:xfrm>
            <a:off x="384714" y="2565434"/>
            <a:ext cx="410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trike="sngStrik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Планирощик</a:t>
            </a:r>
            <a:r>
              <a:rPr lang="ru-RU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en-US" strike="sngStrik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</a:t>
            </a:r>
            <a:r>
              <a:rPr lang="en-US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-scheduler</a:t>
            </a:r>
            <a:endParaRPr lang="ru-RU" strike="sng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E9CA9-79F8-3B1B-EC70-0BA72AAC3A57}"/>
              </a:ext>
            </a:extLst>
          </p:cNvPr>
          <p:cNvSpPr txBox="1"/>
          <p:nvPr/>
        </p:nvSpPr>
        <p:spPr>
          <a:xfrm>
            <a:off x="384714" y="1687169"/>
            <a:ext cx="48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Статическое распределение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83712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2D781-B5A2-6C9C-2C69-9000CF03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1DBE7F-0D25-E790-47E0-F851A083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3FFC-DAA5-8791-A794-50A4AB06311D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B50B83-E559-6771-55B8-171B2EC4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31" y="862434"/>
            <a:ext cx="6682474" cy="5003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C1118-38FE-675E-5EC6-612B94B2358C}"/>
              </a:ext>
            </a:extLst>
          </p:cNvPr>
          <p:cNvSpPr txBox="1"/>
          <p:nvPr/>
        </p:nvSpPr>
        <p:spPr>
          <a:xfrm>
            <a:off x="384715" y="3443699"/>
            <a:ext cx="3815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Эффективная утилизация и переподписки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E009-FBE7-88BE-1243-75509860F61E}"/>
              </a:ext>
            </a:extLst>
          </p:cNvPr>
          <p:cNvSpPr txBox="1"/>
          <p:nvPr/>
        </p:nvSpPr>
        <p:spPr>
          <a:xfrm>
            <a:off x="384714" y="1540296"/>
            <a:ext cx="410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Динамическое распределение ресурсов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6FB85-92D4-BB6B-A702-B738E224B054}"/>
              </a:ext>
            </a:extLst>
          </p:cNvPr>
          <p:cNvSpPr txBox="1"/>
          <p:nvPr/>
        </p:nvSpPr>
        <p:spPr>
          <a:xfrm>
            <a:off x="384714" y="4452534"/>
            <a:ext cx="35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Spark-centric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мониторинг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670-BFDE-FF6C-90AE-EC0F47457F2E}"/>
              </a:ext>
            </a:extLst>
          </p:cNvPr>
          <p:cNvSpPr txBox="1"/>
          <p:nvPr/>
        </p:nvSpPr>
        <p:spPr>
          <a:xfrm>
            <a:off x="384714" y="2434864"/>
            <a:ext cx="410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Прерываемые узлы и отказоустойчивость</a:t>
            </a:r>
          </a:p>
        </p:txBody>
      </p:sp>
    </p:spTree>
    <p:extLst>
      <p:ext uri="{BB962C8B-B14F-4D97-AF65-F5344CB8AC3E}">
        <p14:creationId xmlns:p14="http://schemas.microsoft.com/office/powerpoint/2010/main" val="28011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282C-D1C5-B34D-563A-347B041F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F5E37A5-61AD-7003-3A6A-95F69BE2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374D-2E93-04E1-9974-815683E6AA95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Оператор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A3870-A3B2-B14B-9C4D-36FD149FBF8F}"/>
              </a:ext>
            </a:extLst>
          </p:cNvPr>
          <p:cNvSpPr txBox="1"/>
          <p:nvPr/>
        </p:nvSpPr>
        <p:spPr>
          <a:xfrm>
            <a:off x="553226" y="4868523"/>
            <a:ext cx="312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29.0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.2024 design-draft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BA0F6-C4B1-5C21-61A3-00E20DAE828A}"/>
              </a:ext>
            </a:extLst>
          </p:cNvPr>
          <p:cNvSpPr txBox="1"/>
          <p:nvPr/>
        </p:nvSpPr>
        <p:spPr>
          <a:xfrm>
            <a:off x="553225" y="5433955"/>
            <a:ext cx="4249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03.10.2024 nightly snapshot 0.1.0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0A39C5-AA95-A14C-3A8F-01CDEF66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4" y="1346809"/>
            <a:ext cx="7772400" cy="13741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965A080-FED2-A469-639F-FE514CEE8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5" y="3132731"/>
            <a:ext cx="9189342" cy="4616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D477FC-24FC-75AF-1876-C2CB3764C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25" y="3753256"/>
            <a:ext cx="1892300" cy="9271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44024A-D5DB-31B6-1C8C-E05B1DDB0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305" y="3753256"/>
            <a:ext cx="2189174" cy="924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D018D6-677A-E682-CD09-2B19FAE04F57}"/>
              </a:ext>
            </a:extLst>
          </p:cNvPr>
          <p:cNvSpPr txBox="1"/>
          <p:nvPr/>
        </p:nvSpPr>
        <p:spPr>
          <a:xfrm>
            <a:off x="3779816" y="4868523"/>
            <a:ext cx="3419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.05.2024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первый коммит</a:t>
            </a:r>
          </a:p>
        </p:txBody>
      </p:sp>
    </p:spTree>
    <p:extLst>
      <p:ext uri="{BB962C8B-B14F-4D97-AF65-F5344CB8AC3E}">
        <p14:creationId xmlns:p14="http://schemas.microsoft.com/office/powerpoint/2010/main" val="242282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0F89F-1019-0C0B-2447-159ABB11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41B27F9-28FB-009D-3A72-13C496D1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A0931-1076-C7EC-D5AD-542FCDFDC7AA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Оператор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D40F3-FE12-F9A5-8972-30BCC09F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32" y="1185706"/>
            <a:ext cx="5804167" cy="4486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2E0F4-773B-2D7A-290D-22D684639141}"/>
              </a:ext>
            </a:extLst>
          </p:cNvPr>
          <p:cNvSpPr txBox="1"/>
          <p:nvPr/>
        </p:nvSpPr>
        <p:spPr>
          <a:xfrm>
            <a:off x="384714" y="2472371"/>
            <a:ext cx="398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JVM-based binary spark-submit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A1848-9465-86C5-65FA-187F7A5B5A80}"/>
              </a:ext>
            </a:extLst>
          </p:cNvPr>
          <p:cNvSpPr txBox="1"/>
          <p:nvPr/>
        </p:nvSpPr>
        <p:spPr>
          <a:xfrm>
            <a:off x="384714" y="3204634"/>
            <a:ext cx="2804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Потеря интереса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8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38AF-1405-E104-FB33-3524EA44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B56E3B6-6B8E-CC93-CD7D-6B7BA8BA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9036C-D99D-284E-4AB3-59A03B2A6EB1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Оператор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FF87D4-8CE5-67B7-D1C8-1E243254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54" y="909773"/>
            <a:ext cx="4598508" cy="2708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E2362A-AA09-2495-80F7-13FC5A4D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6" y="909773"/>
            <a:ext cx="4561514" cy="27087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682321-FEE3-4C3B-2309-F788B3F9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54" y="3759583"/>
            <a:ext cx="4598508" cy="2722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49EF55-235C-92DA-A146-37933E673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685" y="3751626"/>
            <a:ext cx="4589985" cy="27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1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447</TotalTime>
  <Words>414</Words>
  <Application>Microsoft Macintosh PowerPoint</Application>
  <PresentationFormat>Широкоэкранный</PresentationFormat>
  <Paragraphs>115</Paragraphs>
  <Slides>23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Ковалев</dc:creator>
  <cp:lastModifiedBy>Алексей Ковалев</cp:lastModifiedBy>
  <cp:revision>88</cp:revision>
  <dcterms:created xsi:type="dcterms:W3CDTF">2025-04-25T06:36:05Z</dcterms:created>
  <dcterms:modified xsi:type="dcterms:W3CDTF">2025-04-25T14:03:43Z</dcterms:modified>
</cp:coreProperties>
</file>